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7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8" r:id="rId4"/>
    <p:sldId id="271" r:id="rId5"/>
    <p:sldId id="260" r:id="rId6"/>
    <p:sldId id="258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79" r:id="rId18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859" autoAdjust="0"/>
  </p:normalViewPr>
  <p:slideViewPr>
    <p:cSldViewPr>
      <p:cViewPr>
        <p:scale>
          <a:sx n="83" d="100"/>
          <a:sy n="83" d="100"/>
        </p:scale>
        <p:origin x="-46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12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5D2EB4E5-F98C-4986-84AE-FA86FD3695A5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02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12" y="8831202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6FD3911B-EF33-4110-A2BE-68C1DC863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3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3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18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92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5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lIns="83622" tIns="41811" rIns="83622" bIns="41811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83622" tIns="41811" rIns="83622" bIns="41811"/>
          <a:lstStyle/>
          <a:p>
            <a:fld id="{FCFFF156-4CA1-4242-93A4-549A24DD81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7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5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56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38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02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86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34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8123" y="45720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8123" y="45720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8123" y="4225504"/>
            <a:ext cx="9143998" cy="228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8123" y="2057400"/>
            <a:ext cx="9143998" cy="5105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42633" y="6141041"/>
            <a:ext cx="2155083" cy="97671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8123" y="45720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3212" y="1220704"/>
            <a:ext cx="8091975" cy="363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580" y="2092071"/>
            <a:ext cx="8193239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5.png"/><Relationship Id="rId21" Type="http://schemas.openxmlformats.org/officeDocument/2006/relationships/image" Target="../media/image44.png"/><Relationship Id="rId34" Type="http://schemas.openxmlformats.org/officeDocument/2006/relationships/image" Target="cid:15339378-2BF8-4DD4-9B21-DB8C26C8CD63@home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tbaker@browar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123" y="45720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123" y="3109511"/>
            <a:ext cx="9143998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123" y="2057400"/>
            <a:ext cx="9143998" cy="5105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8949" y="1711111"/>
            <a:ext cx="6806966" cy="308501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134324" y="52578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15" dirty="0" smtClean="0">
                <a:solidFill>
                  <a:srgbClr val="212745"/>
                </a:solidFill>
                <a:latin typeface="Trebuchet MS"/>
                <a:cs typeface="Trebuchet MS"/>
              </a:rPr>
              <a:t>Samantha Baker</a:t>
            </a:r>
          </a:p>
          <a:p>
            <a:r>
              <a:rPr lang="en-US" sz="2200" spc="-15" dirty="0" smtClean="0">
                <a:solidFill>
                  <a:srgbClr val="212745"/>
                </a:solidFill>
                <a:latin typeface="Trebuchet MS"/>
                <a:cs typeface="Trebuchet MS"/>
              </a:rPr>
              <a:t>Natural </a:t>
            </a:r>
            <a:r>
              <a:rPr lang="en-US" sz="2200" spc="-15" smtClean="0">
                <a:solidFill>
                  <a:srgbClr val="212745"/>
                </a:solidFill>
                <a:latin typeface="Trebuchet MS"/>
                <a:cs typeface="Trebuchet MS"/>
              </a:rPr>
              <a:t>Resource Specialist II</a:t>
            </a:r>
            <a:endParaRPr lang="en-US" sz="2200" spc="-15" dirty="0" smtClean="0">
              <a:solidFill>
                <a:srgbClr val="212745"/>
              </a:solidFill>
              <a:latin typeface="Trebuchet MS"/>
              <a:cs typeface="Trebuchet MS"/>
            </a:endParaRPr>
          </a:p>
          <a:p>
            <a:r>
              <a:rPr lang="en-US" sz="2200" spc="-15" dirty="0" smtClean="0">
                <a:solidFill>
                  <a:srgbClr val="212745"/>
                </a:solidFill>
                <a:latin typeface="Trebuchet MS"/>
                <a:cs typeface="Trebuchet MS"/>
              </a:rPr>
              <a:t>Broward </a:t>
            </a:r>
            <a:r>
              <a:rPr lang="en-US" sz="2200" spc="-15" dirty="0">
                <a:solidFill>
                  <a:srgbClr val="212745"/>
                </a:solidFill>
                <a:latin typeface="Trebuchet MS"/>
                <a:cs typeface="Trebuchet MS"/>
              </a:rPr>
              <a:t>County Environmental Planning &amp; Community Resilience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60808" y="1260049"/>
            <a:ext cx="4553010" cy="45021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410200" y="1402313"/>
            <a:ext cx="42349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6000" dirty="0" smtClean="0">
                <a:solidFill>
                  <a:schemeClr val="tx2"/>
                </a:solidFill>
              </a:rPr>
              <a:t>Here’s How: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Partner communities will have up to 3 drop off locations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Applicants can submit online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No purchase necessary, </a:t>
            </a:r>
            <a:r>
              <a:rPr lang="en-US" sz="2800" b="1" dirty="0" smtClean="0">
                <a:solidFill>
                  <a:schemeClr val="tx2"/>
                </a:solidFill>
              </a:rPr>
              <a:t>but they have to be creative!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366713" y="980663"/>
            <a:ext cx="3048000" cy="4953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63844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There’s Some Thinking to Do!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1371600"/>
            <a:ext cx="6562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Applicants Must: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Reside in a partner community &amp; be a water customer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Completely fill out an application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Provide creative supporting material that </a:t>
            </a:r>
            <a:r>
              <a:rPr lang="en-US" sz="2200" b="1" dirty="0" smtClean="0">
                <a:solidFill>
                  <a:schemeClr val="tx2"/>
                </a:solidFill>
              </a:rPr>
              <a:t>promotes &amp; reinforces the water conservation theme</a:t>
            </a:r>
            <a:r>
              <a:rPr lang="en-US" sz="2200" dirty="0" smtClean="0">
                <a:solidFill>
                  <a:schemeClr val="tx2"/>
                </a:solidFill>
              </a:rPr>
              <a:t>.  Examples include: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4068322"/>
            <a:ext cx="6117431" cy="18939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1" indent="-28575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Build a website</a:t>
            </a:r>
          </a:p>
          <a:p>
            <a:pPr marL="285750" lvl="1" indent="-28575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24003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Write a poem</a:t>
            </a:r>
          </a:p>
          <a:p>
            <a:pPr marL="285750" lvl="1" indent="-28575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Perform a </a:t>
            </a:r>
            <a:r>
              <a:rPr lang="en-US" sz="2000" dirty="0" smtClean="0">
                <a:solidFill>
                  <a:schemeClr val="tx2"/>
                </a:solidFill>
              </a:rPr>
              <a:t>song</a:t>
            </a:r>
            <a:endParaRPr lang="en-US" sz="2000" dirty="0">
              <a:solidFill>
                <a:schemeClr val="tx2"/>
              </a:solidFill>
            </a:endParaRPr>
          </a:p>
          <a:p>
            <a:pPr marL="285750" lvl="1" indent="-28575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143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Prepare </a:t>
            </a:r>
            <a:r>
              <a:rPr lang="en-US" sz="2000" dirty="0">
                <a:solidFill>
                  <a:schemeClr val="tx2"/>
                </a:solidFill>
              </a:rPr>
              <a:t>an essay or poster</a:t>
            </a:r>
          </a:p>
          <a:p>
            <a:pPr marL="0" lvl="1" indent="22860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Prepare social media campaign to get </a:t>
            </a:r>
            <a:r>
              <a:rPr lang="en-US" sz="2000" dirty="0" smtClean="0">
                <a:solidFill>
                  <a:schemeClr val="tx2"/>
                </a:solidFill>
              </a:rPr>
              <a:t>likes/followers</a:t>
            </a:r>
            <a:endParaRPr lang="en-US" sz="2000" dirty="0">
              <a:solidFill>
                <a:schemeClr val="tx2"/>
              </a:solidFill>
            </a:endParaRPr>
          </a:p>
          <a:p>
            <a:pPr marL="0" lvl="1" indent="228600" defTabSz="8191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Anything that can be evaluated!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5952713"/>
            <a:ext cx="648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The winner agrees to allow monitoring of water savings for 1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295">
            <a:off x="6321026" y="1432223"/>
            <a:ext cx="2538952" cy="875909"/>
          </a:xfrm>
          <a:prstGeom prst="rect">
            <a:avLst/>
          </a:prstGeom>
          <a:solidFill>
            <a:schemeClr val="tx2"/>
          </a:solidFill>
          <a:ln w="57150">
            <a:solidFill>
              <a:schemeClr val="tx2"/>
            </a:solidFill>
          </a:ln>
        </p:spPr>
      </p:pic>
      <p:sp>
        <p:nvSpPr>
          <p:cNvPr id="30" name="object 40"/>
          <p:cNvSpPr/>
          <p:nvPr/>
        </p:nvSpPr>
        <p:spPr>
          <a:xfrm>
            <a:off x="5980115" y="4947079"/>
            <a:ext cx="2365369" cy="109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2"/>
          <p:cNvSpPr/>
          <p:nvPr/>
        </p:nvSpPr>
        <p:spPr>
          <a:xfrm>
            <a:off x="7410024" y="5822691"/>
            <a:ext cx="2156443" cy="1604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1"/>
          <p:cNvSpPr/>
          <p:nvPr/>
        </p:nvSpPr>
        <p:spPr>
          <a:xfrm>
            <a:off x="6248400" y="2923710"/>
            <a:ext cx="3492498" cy="1498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533400" y="725062"/>
            <a:ext cx="6173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How People Will Find Out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1498506"/>
            <a:ext cx="548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Advertising (Radio, TV, Newspaper, Billboards, Social Media)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We’ve been talking to PIO’s and partner reps.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Facebook Contests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Twitter Contests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YouTube </a:t>
            </a:r>
            <a:r>
              <a:rPr lang="en-US" sz="2200" dirty="0" smtClean="0">
                <a:solidFill>
                  <a:schemeClr val="tx2"/>
                </a:solidFill>
              </a:rPr>
              <a:t>Contests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Promotions through partner communities-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4299273"/>
            <a:ext cx="563880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Utility Bills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Facebook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Twitter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Website Links and Cross Promotions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Emails to Residents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Newsletters from elected officials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Posters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Flyers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Webpages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And more!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42633" y="6141041"/>
            <a:ext cx="2155083" cy="9767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0119" y="6248399"/>
            <a:ext cx="2757118" cy="787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56003" y="3437209"/>
            <a:ext cx="3576685" cy="85909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200" y="4771442"/>
            <a:ext cx="3119437" cy="938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68210" y="2483512"/>
            <a:ext cx="494322" cy="410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4511" y="2607920"/>
            <a:ext cx="293351" cy="29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6989" y="2515947"/>
            <a:ext cx="118897" cy="378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5816" y="2607609"/>
            <a:ext cx="289498" cy="295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40051" y="2607562"/>
            <a:ext cx="126471" cy="2871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1285" y="2616291"/>
            <a:ext cx="66760" cy="2781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44029" y="2616291"/>
            <a:ext cx="66700" cy="2781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42280" y="2607304"/>
            <a:ext cx="289520" cy="295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6559" y="2607255"/>
            <a:ext cx="126391" cy="287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27032" y="2254094"/>
            <a:ext cx="266962" cy="5087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02691" y="2313680"/>
            <a:ext cx="721837" cy="7172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0841" y="2439945"/>
            <a:ext cx="643328" cy="5236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46403" y="2334804"/>
            <a:ext cx="558292" cy="5545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20259" y="2595476"/>
            <a:ext cx="149860" cy="139700"/>
          </a:xfrm>
          <a:custGeom>
            <a:avLst/>
            <a:gdLst/>
            <a:ahLst/>
            <a:cxnLst/>
            <a:rect l="l" t="t" r="r" b="b"/>
            <a:pathLst>
              <a:path w="149859" h="139700">
                <a:moveTo>
                  <a:pt x="147245" y="0"/>
                </a:moveTo>
                <a:lnTo>
                  <a:pt x="136434" y="49014"/>
                </a:lnTo>
                <a:lnTo>
                  <a:pt x="114485" y="92355"/>
                </a:lnTo>
                <a:lnTo>
                  <a:pt x="84085" y="116711"/>
                </a:lnTo>
                <a:lnTo>
                  <a:pt x="36574" y="130633"/>
                </a:lnTo>
                <a:lnTo>
                  <a:pt x="0" y="132709"/>
                </a:lnTo>
                <a:lnTo>
                  <a:pt x="5306" y="134370"/>
                </a:lnTo>
                <a:lnTo>
                  <a:pt x="49553" y="139562"/>
                </a:lnTo>
                <a:lnTo>
                  <a:pt x="60499" y="138979"/>
                </a:lnTo>
                <a:lnTo>
                  <a:pt x="104377" y="126487"/>
                </a:lnTo>
                <a:lnTo>
                  <a:pt x="138490" y="90892"/>
                </a:lnTo>
                <a:lnTo>
                  <a:pt x="149708" y="43542"/>
                </a:lnTo>
                <a:lnTo>
                  <a:pt x="149608" y="23063"/>
                </a:lnTo>
                <a:lnTo>
                  <a:pt x="147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56703" y="2866268"/>
            <a:ext cx="26987" cy="558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38489" y="2756528"/>
            <a:ext cx="34729" cy="1579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16594" y="2885395"/>
            <a:ext cx="30907" cy="303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92821" y="4526671"/>
            <a:ext cx="1739225" cy="14277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0877" y="1952628"/>
            <a:ext cx="3218675" cy="2422150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Group 75"/>
          <p:cNvGrpSpPr/>
          <p:nvPr/>
        </p:nvGrpSpPr>
        <p:grpSpPr>
          <a:xfrm>
            <a:off x="4968210" y="2293330"/>
            <a:ext cx="4230764" cy="806577"/>
            <a:chOff x="4956445" y="2293330"/>
            <a:chExt cx="4242529" cy="806577"/>
          </a:xfrm>
        </p:grpSpPr>
        <p:sp>
          <p:nvSpPr>
            <p:cNvPr id="46" name="object 46"/>
            <p:cNvSpPr/>
            <p:nvPr/>
          </p:nvSpPr>
          <p:spPr>
            <a:xfrm>
              <a:off x="7062660" y="2607880"/>
              <a:ext cx="290955" cy="4173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67037" y="2524081"/>
              <a:ext cx="121041" cy="3703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02065" y="2607359"/>
              <a:ext cx="416951" cy="28707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34441" y="2616291"/>
              <a:ext cx="211771" cy="27814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98740" y="2493432"/>
              <a:ext cx="82009" cy="802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5771" y="2493427"/>
              <a:ext cx="81980" cy="8022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89537" y="3010604"/>
              <a:ext cx="1123871" cy="89303"/>
            </a:xfrm>
            <a:prstGeom prst="rect">
              <a:avLst/>
            </a:prstGeom>
            <a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77576" y="2495430"/>
              <a:ext cx="67310" cy="69850"/>
            </a:xfrm>
            <a:custGeom>
              <a:avLst/>
              <a:gdLst/>
              <a:ahLst/>
              <a:cxnLst/>
              <a:rect l="l" t="t" r="r" b="b"/>
              <a:pathLst>
                <a:path w="67309" h="69850">
                  <a:moveTo>
                    <a:pt x="34511" y="0"/>
                  </a:moveTo>
                  <a:lnTo>
                    <a:pt x="1966" y="25809"/>
                  </a:lnTo>
                  <a:lnTo>
                    <a:pt x="0" y="42343"/>
                  </a:lnTo>
                  <a:lnTo>
                    <a:pt x="4668" y="53716"/>
                  </a:lnTo>
                  <a:lnTo>
                    <a:pt x="13633" y="62577"/>
                  </a:lnTo>
                  <a:lnTo>
                    <a:pt x="26720" y="68129"/>
                  </a:lnTo>
                  <a:lnTo>
                    <a:pt x="43758" y="69575"/>
                  </a:lnTo>
                  <a:lnTo>
                    <a:pt x="53024" y="64663"/>
                  </a:lnTo>
                  <a:lnTo>
                    <a:pt x="28227" y="64663"/>
                  </a:lnTo>
                  <a:lnTo>
                    <a:pt x="16861" y="58700"/>
                  </a:lnTo>
                  <a:lnTo>
                    <a:pt x="9072" y="47450"/>
                  </a:lnTo>
                  <a:lnTo>
                    <a:pt x="6278" y="31767"/>
                  </a:lnTo>
                  <a:lnTo>
                    <a:pt x="11106" y="18377"/>
                  </a:lnTo>
                  <a:lnTo>
                    <a:pt x="21050" y="9021"/>
                  </a:lnTo>
                  <a:lnTo>
                    <a:pt x="34362" y="5501"/>
                  </a:lnTo>
                  <a:lnTo>
                    <a:pt x="52091" y="5501"/>
                  </a:lnTo>
                  <a:lnTo>
                    <a:pt x="48404" y="2897"/>
                  </a:lnTo>
                  <a:lnTo>
                    <a:pt x="34511" y="0"/>
                  </a:lnTo>
                  <a:close/>
                </a:path>
                <a:path w="67309" h="69850">
                  <a:moveTo>
                    <a:pt x="52091" y="5501"/>
                  </a:moveTo>
                  <a:lnTo>
                    <a:pt x="34362" y="5501"/>
                  </a:lnTo>
                  <a:lnTo>
                    <a:pt x="44103" y="7338"/>
                  </a:lnTo>
                  <a:lnTo>
                    <a:pt x="53690" y="14441"/>
                  </a:lnTo>
                  <a:lnTo>
                    <a:pt x="59908" y="26737"/>
                  </a:lnTo>
                  <a:lnTo>
                    <a:pt x="61616" y="44062"/>
                  </a:lnTo>
                  <a:lnTo>
                    <a:pt x="55375" y="55091"/>
                  </a:lnTo>
                  <a:lnTo>
                    <a:pt x="44115" y="62407"/>
                  </a:lnTo>
                  <a:lnTo>
                    <a:pt x="28227" y="64663"/>
                  </a:lnTo>
                  <a:lnTo>
                    <a:pt x="53024" y="64663"/>
                  </a:lnTo>
                  <a:lnTo>
                    <a:pt x="66910" y="22508"/>
                  </a:lnTo>
                  <a:lnTo>
                    <a:pt x="59589" y="10797"/>
                  </a:lnTo>
                  <a:lnTo>
                    <a:pt x="52091" y="5501"/>
                  </a:lnTo>
                  <a:close/>
                </a:path>
                <a:path w="67309" h="69850">
                  <a:moveTo>
                    <a:pt x="38610" y="15551"/>
                  </a:moveTo>
                  <a:lnTo>
                    <a:pt x="27910" y="15551"/>
                  </a:lnTo>
                  <a:lnTo>
                    <a:pt x="21479" y="16504"/>
                  </a:lnTo>
                  <a:lnTo>
                    <a:pt x="21479" y="55961"/>
                  </a:lnTo>
                  <a:lnTo>
                    <a:pt x="27760" y="55961"/>
                  </a:lnTo>
                  <a:lnTo>
                    <a:pt x="27760" y="38978"/>
                  </a:lnTo>
                  <a:lnTo>
                    <a:pt x="45553" y="38978"/>
                  </a:lnTo>
                  <a:lnTo>
                    <a:pt x="44268" y="37251"/>
                  </a:lnTo>
                  <a:lnTo>
                    <a:pt x="40803" y="36625"/>
                  </a:lnTo>
                  <a:lnTo>
                    <a:pt x="40803" y="36318"/>
                  </a:lnTo>
                  <a:lnTo>
                    <a:pt x="45043" y="35057"/>
                  </a:lnTo>
                  <a:lnTo>
                    <a:pt x="46078" y="34113"/>
                  </a:lnTo>
                  <a:lnTo>
                    <a:pt x="27760" y="34113"/>
                  </a:lnTo>
                  <a:lnTo>
                    <a:pt x="27760" y="20745"/>
                  </a:lnTo>
                  <a:lnTo>
                    <a:pt x="28853" y="20586"/>
                  </a:lnTo>
                  <a:lnTo>
                    <a:pt x="30283" y="20427"/>
                  </a:lnTo>
                  <a:lnTo>
                    <a:pt x="47319" y="20427"/>
                  </a:lnTo>
                  <a:lnTo>
                    <a:pt x="47245" y="20269"/>
                  </a:lnTo>
                  <a:lnTo>
                    <a:pt x="42531" y="16813"/>
                  </a:lnTo>
                  <a:lnTo>
                    <a:pt x="38610" y="15551"/>
                  </a:lnTo>
                  <a:close/>
                </a:path>
                <a:path w="67309" h="69850">
                  <a:moveTo>
                    <a:pt x="45553" y="38978"/>
                  </a:moveTo>
                  <a:lnTo>
                    <a:pt x="37190" y="38978"/>
                  </a:lnTo>
                  <a:lnTo>
                    <a:pt x="39711" y="40876"/>
                  </a:lnTo>
                  <a:lnTo>
                    <a:pt x="40693" y="46219"/>
                  </a:lnTo>
                  <a:lnTo>
                    <a:pt x="41438" y="51085"/>
                  </a:lnTo>
                  <a:lnTo>
                    <a:pt x="42372" y="54710"/>
                  </a:lnTo>
                  <a:lnTo>
                    <a:pt x="43314" y="55961"/>
                  </a:lnTo>
                  <a:lnTo>
                    <a:pt x="49916" y="55961"/>
                  </a:lnTo>
                  <a:lnTo>
                    <a:pt x="49262" y="54642"/>
                  </a:lnTo>
                  <a:lnTo>
                    <a:pt x="48347" y="52346"/>
                  </a:lnTo>
                  <a:lnTo>
                    <a:pt x="47351" y="45901"/>
                  </a:lnTo>
                  <a:lnTo>
                    <a:pt x="46610" y="40399"/>
                  </a:lnTo>
                  <a:lnTo>
                    <a:pt x="45553" y="38978"/>
                  </a:lnTo>
                  <a:close/>
                </a:path>
                <a:path w="67309" h="69850">
                  <a:moveTo>
                    <a:pt x="47319" y="20427"/>
                  </a:moveTo>
                  <a:lnTo>
                    <a:pt x="39395" y="20427"/>
                  </a:lnTo>
                  <a:lnTo>
                    <a:pt x="41915" y="23893"/>
                  </a:lnTo>
                  <a:lnTo>
                    <a:pt x="41915" y="32226"/>
                  </a:lnTo>
                  <a:lnTo>
                    <a:pt x="37509" y="34113"/>
                  </a:lnTo>
                  <a:lnTo>
                    <a:pt x="46078" y="34113"/>
                  </a:lnTo>
                  <a:lnTo>
                    <a:pt x="48496" y="31908"/>
                  </a:lnTo>
                  <a:lnTo>
                    <a:pt x="48496" y="22950"/>
                  </a:lnTo>
                  <a:lnTo>
                    <a:pt x="47319" y="2042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03730" y="2756528"/>
              <a:ext cx="133358" cy="15799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51909" y="2753244"/>
              <a:ext cx="147065" cy="1647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1"/>
            <p:cNvSpPr/>
            <p:nvPr/>
          </p:nvSpPr>
          <p:spPr>
            <a:xfrm>
              <a:off x="4956445" y="2463162"/>
              <a:ext cx="494322" cy="4102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2"/>
            <p:cNvSpPr/>
            <p:nvPr/>
          </p:nvSpPr>
          <p:spPr>
            <a:xfrm>
              <a:off x="5402746" y="2587570"/>
              <a:ext cx="293351" cy="295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3"/>
            <p:cNvSpPr/>
            <p:nvPr/>
          </p:nvSpPr>
          <p:spPr>
            <a:xfrm>
              <a:off x="5715224" y="2495597"/>
              <a:ext cx="118897" cy="378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4"/>
            <p:cNvSpPr/>
            <p:nvPr/>
          </p:nvSpPr>
          <p:spPr>
            <a:xfrm>
              <a:off x="5824051" y="2587259"/>
              <a:ext cx="289498" cy="2958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5"/>
            <p:cNvSpPr/>
            <p:nvPr/>
          </p:nvSpPr>
          <p:spPr>
            <a:xfrm>
              <a:off x="6128286" y="2587212"/>
              <a:ext cx="126471" cy="287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7"/>
            <p:cNvSpPr/>
            <p:nvPr/>
          </p:nvSpPr>
          <p:spPr>
            <a:xfrm>
              <a:off x="6290926" y="2293330"/>
              <a:ext cx="721837" cy="71727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29771" y="983609"/>
            <a:ext cx="722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Public/Private Partnerships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79" name="Picture 78" descr="cid:15339378-2BF8-4DD4-9B21-DB8C26C8CD63@home"/>
          <p:cNvPicPr/>
          <p:nvPr/>
        </p:nvPicPr>
        <p:blipFill>
          <a:blip r:embed="rId33" r:link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837">
            <a:off x="3574267" y="5456077"/>
            <a:ext cx="3280837" cy="90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123972" y="2619681"/>
            <a:ext cx="3009898" cy="153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3972" y="4529183"/>
            <a:ext cx="3492498" cy="1498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1727" y="5181600"/>
            <a:ext cx="3492498" cy="2175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731690" y="2292374"/>
            <a:ext cx="5516709" cy="30162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Humor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Going Viral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Results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Content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Music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Sub-promotions using social media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Inspiration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Partners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4117" y="932071"/>
            <a:ext cx="812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We’re Going to Earn Some Media Too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79" y="838200"/>
            <a:ext cx="8091975" cy="1354217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How Can the City of Dania Beach Celebrate a Winner?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946" y="2514600"/>
            <a:ext cx="8193239" cy="4632294"/>
          </a:xfrm>
        </p:spPr>
        <p:txBody>
          <a:bodyPr/>
          <a:lstStyle/>
          <a:p>
            <a:pPr marL="584200" marR="5080" indent="-571500">
              <a:lnSpc>
                <a:spcPct val="982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spc="-15" dirty="0" smtClean="0">
                <a:solidFill>
                  <a:schemeClr val="tx2"/>
                </a:solidFill>
              </a:rPr>
              <a:t>Newsletters</a:t>
            </a:r>
            <a:endParaRPr lang="en-US" sz="3600" b="1" spc="-15" dirty="0" smtClean="0">
              <a:solidFill>
                <a:schemeClr val="tx2"/>
              </a:solidFill>
            </a:endParaRPr>
          </a:p>
          <a:p>
            <a:pPr marL="584200" marR="5080" indent="-571500">
              <a:lnSpc>
                <a:spcPct val="982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spc="-15" dirty="0" smtClean="0">
                <a:solidFill>
                  <a:schemeClr val="tx2"/>
                </a:solidFill>
              </a:rPr>
              <a:t>Website Messaging</a:t>
            </a:r>
            <a:endParaRPr lang="en-US" sz="3600" b="1" spc="-15" dirty="0">
              <a:solidFill>
                <a:schemeClr val="tx2"/>
              </a:solidFill>
            </a:endParaRPr>
          </a:p>
          <a:p>
            <a:pPr marL="584200" marR="5080" indent="-571500">
              <a:lnSpc>
                <a:spcPct val="982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spc="-15" dirty="0" smtClean="0">
                <a:solidFill>
                  <a:schemeClr val="tx2"/>
                </a:solidFill>
              </a:rPr>
              <a:t>Press Releases</a:t>
            </a:r>
            <a:endParaRPr lang="en-US" sz="3600" b="1" spc="-15" dirty="0">
              <a:solidFill>
                <a:schemeClr val="tx2"/>
              </a:solidFill>
            </a:endParaRPr>
          </a:p>
          <a:p>
            <a:pPr marL="584200" marR="5080" indent="-571500">
              <a:lnSpc>
                <a:spcPct val="982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spc="-15" dirty="0" smtClean="0">
                <a:solidFill>
                  <a:schemeClr val="tx2"/>
                </a:solidFill>
              </a:rPr>
              <a:t>Social Media</a:t>
            </a:r>
            <a:endParaRPr lang="en-US" sz="3600" b="1" spc="-15" dirty="0">
              <a:solidFill>
                <a:schemeClr val="tx2"/>
              </a:solidFill>
            </a:endParaRPr>
          </a:p>
          <a:p>
            <a:pPr marL="584200" marR="5080" indent="-571500">
              <a:lnSpc>
                <a:spcPct val="982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spc="-15" dirty="0" smtClean="0">
                <a:solidFill>
                  <a:schemeClr val="tx2"/>
                </a:solidFill>
              </a:rPr>
              <a:t>Presentations</a:t>
            </a:r>
            <a:endParaRPr lang="en-US" sz="3600" b="1" spc="-15" dirty="0">
              <a:solidFill>
                <a:schemeClr val="tx2"/>
              </a:solidFill>
            </a:endParaRPr>
          </a:p>
          <a:p>
            <a:pPr marL="203200" marR="5080" indent="-190500">
              <a:lnSpc>
                <a:spcPct val="98200"/>
              </a:lnSpc>
              <a:spcBef>
                <a:spcPts val="3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698237"/>
            <a:ext cx="3370995" cy="4486275"/>
          </a:xfrm>
          <a:prstGeom prst="rect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444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123" y="45720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633" y="6141041"/>
            <a:ext cx="2155083" cy="97671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6353" y="764726"/>
            <a:ext cx="8087537" cy="298839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19200" y="3753121"/>
            <a:ext cx="7392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bwpSwitcheroo.com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3392" y="4927934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Coming March 1-31, 2015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42633" y="6141041"/>
            <a:ext cx="2155083" cy="9767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3505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Samantha Baker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Broward Water Partnership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Program Manager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stbaker@broward.org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954-519-1222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19" y="762000"/>
            <a:ext cx="8091975" cy="615553"/>
          </a:xfrm>
        </p:spPr>
        <p:txBody>
          <a:bodyPr/>
          <a:lstStyle/>
          <a:p>
            <a:r>
              <a:rPr lang="en-US" sz="4000" kern="1200" spc="-90" dirty="0">
                <a:solidFill>
                  <a:schemeClr val="tx2"/>
                </a:solidFill>
              </a:rPr>
              <a:t>Goals &amp; Objectives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6" y="1600200"/>
            <a:ext cx="8363819" cy="5238357"/>
          </a:xfrm>
        </p:spPr>
        <p:txBody>
          <a:bodyPr/>
          <a:lstStyle/>
          <a:p>
            <a:pPr marL="457200" indent="-4445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</a:rPr>
              <a:t>Achieve and sustain a minimum 10% County-wide per capita reduction in water use</a:t>
            </a:r>
          </a:p>
          <a:p>
            <a:pPr marL="1766888" lvl="4" indent="-382588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  <a:latin typeface="Trebuchet MS"/>
                <a:cs typeface="Trebuchet MS"/>
              </a:rPr>
              <a:t>30 MGD in water savings over 20 years</a:t>
            </a:r>
          </a:p>
          <a:p>
            <a:pPr marL="457200" lvl="2" indent="-447675" algn="l" rtl="0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  <a:latin typeface="Trebuchet MS"/>
                <a:cs typeface="Trebuchet MS"/>
              </a:rPr>
              <a:t>Encourage a stronger water conservation ethic among water users through increased public education and outreach</a:t>
            </a:r>
          </a:p>
          <a:p>
            <a:pPr marL="457200" lvl="2" indent="-444500" algn="l" rtl="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  <a:latin typeface="Trebuchet MS"/>
                <a:cs typeface="Trebuchet MS"/>
              </a:rPr>
              <a:t>Provide incentives and resources to residents for significant water savings through plumbing retrofits</a:t>
            </a:r>
          </a:p>
          <a:p>
            <a:pPr marL="1828800" lvl="3" indent="-339725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  <a:latin typeface="Trebuchet MS"/>
                <a:cs typeface="Trebuchet MS"/>
              </a:rPr>
              <a:t>High Efficiency Toilets</a:t>
            </a:r>
          </a:p>
          <a:p>
            <a:pPr marL="1828800" lvl="3" indent="-339725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kern="1200" spc="-90" dirty="0">
                <a:solidFill>
                  <a:schemeClr val="tx2"/>
                </a:solidFill>
                <a:latin typeface="Trebuchet MS"/>
                <a:cs typeface="Trebuchet MS"/>
              </a:rPr>
              <a:t>Water Saving devices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7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91975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</a:rPr>
              <a:t>Program </a:t>
            </a:r>
            <a:r>
              <a:rPr lang="en-US" sz="4000" b="1" dirty="0" smtClean="0">
                <a:solidFill>
                  <a:schemeClr val="tx2"/>
                </a:solidFill>
              </a:rPr>
              <a:t>Accomplishments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736" y="1828800"/>
            <a:ext cx="8193239" cy="4539704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Over $573,000 in rebates issued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Over 6,000 toilets replaced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3,013 bathroom aerators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2,912 kitchen aerators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4,536 showerheads and other water saving devices distributed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Over 206 mil. gallons of water saved</a:t>
            </a:r>
          </a:p>
          <a:p>
            <a:pPr marL="971550" lvl="2" indent="-5143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SFWMD /Water Saving Incentives Program $50,000/yr. for 4 years</a:t>
            </a:r>
          </a:p>
          <a:p>
            <a:endParaRPr lang="en-US" dirty="0"/>
          </a:p>
        </p:txBody>
      </p:sp>
      <p:pic>
        <p:nvPicPr>
          <p:cNvPr id="1026" name="Picture 2" descr="http://www.energy-green.net/blog/upload/water-conser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947251" cy="20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6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41" y="710462"/>
            <a:ext cx="5948617" cy="1231106"/>
          </a:xfrm>
        </p:spPr>
        <p:txBody>
          <a:bodyPr/>
          <a:lstStyle/>
          <a:p>
            <a:pPr marL="12700" algn="ctr" rtl="0"/>
            <a:r>
              <a:rPr lang="en-US" sz="4000" b="1" kern="1200" spc="-105" dirty="0" smtClean="0">
                <a:solidFill>
                  <a:schemeClr val="tx2"/>
                </a:solidFill>
                <a:ea typeface="+mn-ea"/>
              </a:rPr>
              <a:t>Dania Beach is a </a:t>
            </a:r>
            <a:br>
              <a:rPr lang="en-US" sz="4000" b="1" kern="1200" spc="-105" dirty="0" smtClean="0">
                <a:solidFill>
                  <a:schemeClr val="tx2"/>
                </a:solidFill>
                <a:ea typeface="+mn-ea"/>
              </a:rPr>
            </a:br>
            <a:r>
              <a:rPr lang="en-US" sz="4000" b="1" kern="1200" spc="-105" dirty="0" smtClean="0">
                <a:solidFill>
                  <a:schemeClr val="tx2"/>
                </a:solidFill>
                <a:ea typeface="+mn-ea"/>
              </a:rPr>
              <a:t>Great Partner!</a:t>
            </a:r>
            <a:endParaRPr lang="en-US" sz="4000" b="1" kern="1200" spc="-105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286000"/>
            <a:ext cx="49768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Provided over 100 rebates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One of our most active partners promoting indoor water conservation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Successfully awarded nearly $10,000 in rebates and devices to residents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Has been awarded nearly $2300 in state funding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49" y="2133600"/>
            <a:ext cx="3276600" cy="38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xfrm>
            <a:off x="1219200" y="1828800"/>
            <a:ext cx="8269506" cy="423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2275" marR="419734" indent="-457200">
              <a:lnSpc>
                <a:spcPct val="968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sz="2400" spc="-114" dirty="0" smtClean="0">
                <a:solidFill>
                  <a:schemeClr val="tx2"/>
                </a:solidFill>
              </a:rPr>
              <a:t>W</a:t>
            </a:r>
            <a:r>
              <a:rPr sz="2400" dirty="0" smtClean="0">
                <a:solidFill>
                  <a:schemeClr val="tx2"/>
                </a:solidFill>
              </a:rPr>
              <a:t>ate</a:t>
            </a:r>
            <a:r>
              <a:rPr sz="2400" spc="-10" dirty="0" smtClean="0">
                <a:solidFill>
                  <a:schemeClr val="tx2"/>
                </a:solidFill>
              </a:rPr>
              <a:t>r</a:t>
            </a:r>
            <a:r>
              <a:rPr sz="2400" dirty="0" smtClean="0">
                <a:solidFill>
                  <a:schemeClr val="tx2"/>
                </a:solidFill>
              </a:rPr>
              <a:t> </a:t>
            </a:r>
            <a:r>
              <a:rPr sz="2400" dirty="0">
                <a:solidFill>
                  <a:schemeClr val="tx2"/>
                </a:solidFill>
              </a:rPr>
              <a:t>c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n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e</a:t>
            </a:r>
            <a:r>
              <a:rPr sz="2400" spc="-10" dirty="0">
                <a:solidFill>
                  <a:schemeClr val="tx2"/>
                </a:solidFill>
              </a:rPr>
              <a:t>rv</a:t>
            </a:r>
            <a:r>
              <a:rPr sz="2400" dirty="0">
                <a:solidFill>
                  <a:schemeClr val="tx2"/>
                </a:solidFill>
              </a:rPr>
              <a:t>in</a:t>
            </a:r>
            <a:r>
              <a:rPr sz="2400" spc="-10" dirty="0">
                <a:solidFill>
                  <a:schemeClr val="tx2"/>
                </a:solidFill>
              </a:rPr>
              <a:t>g</a:t>
            </a:r>
            <a:r>
              <a:rPr sz="2400" dirty="0">
                <a:solidFill>
                  <a:schemeClr val="tx2"/>
                </a:solidFill>
              </a:rPr>
              <a:t> app</a:t>
            </a:r>
            <a:r>
              <a:rPr sz="2400" spc="-10" dirty="0">
                <a:solidFill>
                  <a:schemeClr val="tx2"/>
                </a:solidFill>
              </a:rPr>
              <a:t>l</a:t>
            </a:r>
            <a:r>
              <a:rPr sz="2400" dirty="0">
                <a:solidFill>
                  <a:schemeClr val="tx2"/>
                </a:solidFill>
              </a:rPr>
              <a:t>iance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 and </a:t>
            </a:r>
            <a:r>
              <a:rPr sz="2400" spc="-10" dirty="0">
                <a:solidFill>
                  <a:schemeClr val="tx2"/>
                </a:solidFill>
              </a:rPr>
              <a:t>f</a:t>
            </a:r>
            <a:r>
              <a:rPr sz="2400" dirty="0">
                <a:solidFill>
                  <a:schemeClr val="tx2"/>
                </a:solidFill>
              </a:rPr>
              <a:t>ixtu</a:t>
            </a:r>
            <a:r>
              <a:rPr sz="2400" spc="-10" dirty="0">
                <a:solidFill>
                  <a:schemeClr val="tx2"/>
                </a:solidFill>
              </a:rPr>
              <a:t>r</a:t>
            </a:r>
            <a:r>
              <a:rPr sz="2400" dirty="0">
                <a:solidFill>
                  <a:schemeClr val="tx2"/>
                </a:solidFill>
              </a:rPr>
              <a:t>e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a</a:t>
            </a:r>
            <a:r>
              <a:rPr sz="2400" spc="-10" dirty="0">
                <a:solidFill>
                  <a:schemeClr val="tx2"/>
                </a:solidFill>
              </a:rPr>
              <a:t>v</a:t>
            </a:r>
            <a:r>
              <a:rPr sz="2400" dirty="0">
                <a:solidFill>
                  <a:schemeClr val="tx2"/>
                </a:solidFill>
              </a:rPr>
              <a:t>e m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ney!</a:t>
            </a:r>
            <a:endParaRPr sz="2400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4232275" marR="488315" indent="-457200">
              <a:lnSpc>
                <a:spcPct val="968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sz="2400" spc="-15" dirty="0" smtClean="0">
                <a:solidFill>
                  <a:schemeClr val="tx2"/>
                </a:solidFill>
              </a:rPr>
              <a:t>Th</a:t>
            </a:r>
            <a:r>
              <a:rPr sz="2400" dirty="0" smtClean="0">
                <a:solidFill>
                  <a:schemeClr val="tx2"/>
                </a:solidFill>
              </a:rPr>
              <a:t>e </a:t>
            </a:r>
            <a:r>
              <a:rPr sz="2400" dirty="0">
                <a:solidFill>
                  <a:schemeClr val="tx2"/>
                </a:solidFill>
              </a:rPr>
              <a:t>in</a:t>
            </a:r>
            <a:r>
              <a:rPr sz="2400" spc="-5" dirty="0">
                <a:solidFill>
                  <a:schemeClr val="tx2"/>
                </a:solidFill>
              </a:rPr>
              <a:t>v</a:t>
            </a:r>
            <a:r>
              <a:rPr sz="2400" dirty="0">
                <a:solidFill>
                  <a:schemeClr val="tx2"/>
                </a:solidFill>
              </a:rPr>
              <a:t>e</a:t>
            </a:r>
            <a:r>
              <a:rPr sz="2400" spc="-5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tment i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spc="-5" dirty="0">
                <a:solidFill>
                  <a:schemeClr val="tx2"/>
                </a:solidFill>
              </a:rPr>
              <a:t>r</a:t>
            </a:r>
            <a:r>
              <a:rPr sz="2400" dirty="0">
                <a:solidFill>
                  <a:schemeClr val="tx2"/>
                </a:solidFill>
              </a:rPr>
              <a:t>ecouped in a sh</a:t>
            </a:r>
            <a:r>
              <a:rPr sz="2400" spc="-10" dirty="0">
                <a:solidFill>
                  <a:schemeClr val="tx2"/>
                </a:solidFill>
              </a:rPr>
              <a:t>ort</a:t>
            </a:r>
            <a:r>
              <a:rPr sz="2400" dirty="0">
                <a:solidFill>
                  <a:schemeClr val="tx2"/>
                </a:solidFill>
              </a:rPr>
              <a:t> t</a:t>
            </a:r>
            <a:r>
              <a:rPr sz="2400" spc="-5" dirty="0">
                <a:solidFill>
                  <a:schemeClr val="tx2"/>
                </a:solidFill>
              </a:rPr>
              <a:t>ime</a:t>
            </a:r>
            <a:endParaRPr sz="2400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4232275" marR="5080" indent="-457200">
              <a:lnSpc>
                <a:spcPct val="979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sz="2400" spc="-15" dirty="0" smtClean="0">
                <a:solidFill>
                  <a:schemeClr val="tx2"/>
                </a:solidFill>
              </a:rPr>
              <a:t>C</a:t>
            </a:r>
            <a:r>
              <a:rPr sz="2400" spc="-20" dirty="0" smtClean="0">
                <a:solidFill>
                  <a:schemeClr val="tx2"/>
                </a:solidFill>
              </a:rPr>
              <a:t>o</a:t>
            </a:r>
            <a:r>
              <a:rPr sz="2400" spc="-5" dirty="0" smtClean="0">
                <a:solidFill>
                  <a:schemeClr val="tx2"/>
                </a:solidFill>
              </a:rPr>
              <a:t>nservati</a:t>
            </a:r>
            <a:r>
              <a:rPr sz="2400" dirty="0" smtClean="0">
                <a:solidFill>
                  <a:schemeClr val="tx2"/>
                </a:solidFill>
              </a:rPr>
              <a:t>on</a:t>
            </a:r>
            <a:r>
              <a:rPr sz="2400" spc="-5" dirty="0" smtClean="0">
                <a:solidFill>
                  <a:schemeClr val="tx2"/>
                </a:solidFill>
              </a:rPr>
              <a:t> </a:t>
            </a:r>
            <a:r>
              <a:rPr sz="2400" spc="-15" dirty="0">
                <a:solidFill>
                  <a:schemeClr val="tx2"/>
                </a:solidFill>
              </a:rPr>
              <a:t>i</a:t>
            </a:r>
            <a:r>
              <a:rPr sz="2400" spc="-10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 a</a:t>
            </a:r>
            <a:r>
              <a:rPr sz="2400" spc="-5" dirty="0">
                <a:solidFill>
                  <a:schemeClr val="tx2"/>
                </a:solidFill>
              </a:rPr>
              <a:t> tripl</a:t>
            </a:r>
            <a:r>
              <a:rPr sz="2400" dirty="0">
                <a:solidFill>
                  <a:schemeClr val="tx2"/>
                </a:solidFill>
              </a:rPr>
              <a:t>e</a:t>
            </a:r>
            <a:r>
              <a:rPr sz="2400" spc="5" dirty="0">
                <a:solidFill>
                  <a:schemeClr val="tx2"/>
                </a:solidFill>
              </a:rPr>
              <a:t> </a:t>
            </a:r>
            <a:r>
              <a:rPr sz="2400" spc="-15" dirty="0">
                <a:solidFill>
                  <a:schemeClr val="tx2"/>
                </a:solidFill>
              </a:rPr>
              <a:t>b</a:t>
            </a:r>
            <a:r>
              <a:rPr sz="2400" spc="-20" dirty="0">
                <a:solidFill>
                  <a:schemeClr val="tx2"/>
                </a:solidFill>
              </a:rPr>
              <a:t>o</a:t>
            </a:r>
            <a:r>
              <a:rPr sz="2400" spc="-5" dirty="0">
                <a:solidFill>
                  <a:schemeClr val="tx2"/>
                </a:solidFill>
              </a:rPr>
              <a:t>tto</a:t>
            </a:r>
            <a:r>
              <a:rPr sz="2400" dirty="0">
                <a:solidFill>
                  <a:schemeClr val="tx2"/>
                </a:solidFill>
              </a:rPr>
              <a:t>m line: </a:t>
            </a:r>
            <a:r>
              <a:rPr sz="2400" spc="-245" dirty="0">
                <a:solidFill>
                  <a:schemeClr val="tx2"/>
                </a:solidFill>
              </a:rPr>
              <a:t>Y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u </a:t>
            </a:r>
            <a:r>
              <a:rPr sz="2400" spc="-15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a</a:t>
            </a:r>
            <a:r>
              <a:rPr sz="2400" spc="-15" dirty="0">
                <a:solidFill>
                  <a:schemeClr val="tx2"/>
                </a:solidFill>
              </a:rPr>
              <a:t>v</a:t>
            </a:r>
            <a:r>
              <a:rPr sz="2400" dirty="0">
                <a:solidFill>
                  <a:schemeClr val="tx2"/>
                </a:solidFill>
              </a:rPr>
              <a:t>e wate</a:t>
            </a:r>
            <a:r>
              <a:rPr sz="2400" spc="-295" dirty="0">
                <a:solidFill>
                  <a:schemeClr val="tx2"/>
                </a:solidFill>
              </a:rPr>
              <a:t>r</a:t>
            </a:r>
            <a:r>
              <a:rPr sz="2400" dirty="0">
                <a:solidFill>
                  <a:schemeClr val="tx2"/>
                </a:solidFill>
              </a:rPr>
              <a:t>, y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u </a:t>
            </a:r>
            <a:r>
              <a:rPr sz="2400" spc="-15" dirty="0">
                <a:solidFill>
                  <a:schemeClr val="tx2"/>
                </a:solidFill>
              </a:rPr>
              <a:t>s</a:t>
            </a:r>
            <a:r>
              <a:rPr sz="2400" dirty="0">
                <a:solidFill>
                  <a:schemeClr val="tx2"/>
                </a:solidFill>
              </a:rPr>
              <a:t>a</a:t>
            </a:r>
            <a:r>
              <a:rPr sz="2400" spc="-15" dirty="0">
                <a:solidFill>
                  <a:schemeClr val="tx2"/>
                </a:solidFill>
              </a:rPr>
              <a:t>v</a:t>
            </a:r>
            <a:r>
              <a:rPr sz="2400" dirty="0">
                <a:solidFill>
                  <a:schemeClr val="tx2"/>
                </a:solidFill>
              </a:rPr>
              <a:t>e m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ney and y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u a</a:t>
            </a:r>
            <a:r>
              <a:rPr sz="2400" spc="-10" dirty="0">
                <a:solidFill>
                  <a:schemeClr val="tx2"/>
                </a:solidFill>
              </a:rPr>
              <a:t>r</a:t>
            </a:r>
            <a:r>
              <a:rPr sz="2400" dirty="0">
                <a:solidFill>
                  <a:schemeClr val="tx2"/>
                </a:solidFill>
              </a:rPr>
              <a:t>e he</a:t>
            </a:r>
            <a:r>
              <a:rPr sz="2400" spc="-10" dirty="0">
                <a:solidFill>
                  <a:schemeClr val="tx2"/>
                </a:solidFill>
              </a:rPr>
              <a:t>l</a:t>
            </a:r>
            <a:r>
              <a:rPr sz="2400" dirty="0">
                <a:solidFill>
                  <a:schemeClr val="tx2"/>
                </a:solidFill>
              </a:rPr>
              <a:t>pin</a:t>
            </a:r>
            <a:r>
              <a:rPr sz="2400" spc="-10" dirty="0">
                <a:solidFill>
                  <a:schemeClr val="tx2"/>
                </a:solidFill>
              </a:rPr>
              <a:t>g</a:t>
            </a:r>
            <a:r>
              <a:rPr sz="2400" dirty="0">
                <a:solidFill>
                  <a:schemeClr val="tx2"/>
                </a:solidFill>
              </a:rPr>
              <a:t> p</a:t>
            </a:r>
            <a:r>
              <a:rPr sz="2400" spc="-10" dirty="0">
                <a:solidFill>
                  <a:schemeClr val="tx2"/>
                </a:solidFill>
              </a:rPr>
              <a:t>ro</a:t>
            </a:r>
            <a:r>
              <a:rPr sz="2400" dirty="0">
                <a:solidFill>
                  <a:schemeClr val="tx2"/>
                </a:solidFill>
              </a:rPr>
              <a:t>tect </a:t>
            </a:r>
            <a:r>
              <a:rPr sz="2400" spc="-15" dirty="0">
                <a:solidFill>
                  <a:schemeClr val="tx2"/>
                </a:solidFill>
              </a:rPr>
              <a:t>o</a:t>
            </a:r>
            <a:r>
              <a:rPr sz="2400" dirty="0">
                <a:solidFill>
                  <a:schemeClr val="tx2"/>
                </a:solidFill>
              </a:rPr>
              <a:t>u</a:t>
            </a:r>
            <a:r>
              <a:rPr sz="2400" spc="-10" dirty="0">
                <a:solidFill>
                  <a:schemeClr val="tx2"/>
                </a:solidFill>
              </a:rPr>
              <a:t>r</a:t>
            </a:r>
            <a:r>
              <a:rPr sz="2400" dirty="0">
                <a:solidFill>
                  <a:schemeClr val="tx2"/>
                </a:solidFill>
              </a:rPr>
              <a:t> S. </a:t>
            </a:r>
            <a:r>
              <a:rPr sz="2400" spc="-10" dirty="0">
                <a:solidFill>
                  <a:schemeClr val="tx2"/>
                </a:solidFill>
              </a:rPr>
              <a:t>Florida</a:t>
            </a:r>
            <a:r>
              <a:rPr sz="2400" dirty="0">
                <a:solidFill>
                  <a:schemeClr val="tx2"/>
                </a:solidFill>
              </a:rPr>
              <a:t> lifest</a:t>
            </a:r>
            <a:r>
              <a:rPr sz="2400" spc="-5" dirty="0">
                <a:solidFill>
                  <a:schemeClr val="tx2"/>
                </a:solidFill>
              </a:rPr>
              <a:t>yl</a:t>
            </a:r>
            <a:r>
              <a:rPr sz="2400" dirty="0">
                <a:solidFill>
                  <a:schemeClr val="tx2"/>
                </a:solidFill>
              </a:rPr>
              <a:t>e</a:t>
            </a:r>
            <a:r>
              <a:rPr sz="2000" dirty="0" smtClean="0">
                <a:solidFill>
                  <a:schemeClr val="tx2"/>
                </a:solidFill>
              </a:rPr>
              <a:t>!</a:t>
            </a:r>
            <a:endParaRPr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117090">
              <a:lnSpc>
                <a:spcPct val="100000"/>
              </a:lnSpc>
              <a:spcBef>
                <a:spcPts val="48"/>
              </a:spcBef>
            </a:pP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5496" y="914400"/>
            <a:ext cx="752890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85" dirty="0" smtClean="0">
                <a:solidFill>
                  <a:srgbClr val="C3260C"/>
                </a:solidFill>
                <a:latin typeface="Georgia"/>
                <a:cs typeface="Georgia"/>
              </a:rPr>
              <a:t> </a:t>
            </a:r>
            <a:r>
              <a:rPr sz="3600" spc="-105" dirty="0" smtClean="0">
                <a:solidFill>
                  <a:schemeClr val="tx2"/>
                </a:solidFill>
                <a:latin typeface="Trebuchet MS"/>
                <a:cs typeface="Trebuchet MS"/>
              </a:rPr>
              <a:t>W</a:t>
            </a:r>
            <a:r>
              <a:rPr sz="3600" dirty="0" smtClean="0">
                <a:solidFill>
                  <a:schemeClr val="tx2"/>
                </a:solidFill>
                <a:latin typeface="Trebuchet MS"/>
                <a:cs typeface="Trebuchet MS"/>
              </a:rPr>
              <a:t>e’</a:t>
            </a:r>
            <a:r>
              <a:rPr sz="3600" spc="-10" dirty="0" smtClean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sz="3600" dirty="0" smtClean="0">
                <a:solidFill>
                  <a:schemeClr val="tx2"/>
                </a:solidFill>
                <a:latin typeface="Trebuchet MS"/>
                <a:cs typeface="Trebuchet MS"/>
              </a:rPr>
              <a:t>e </a:t>
            </a:r>
            <a:r>
              <a:rPr sz="3600" dirty="0">
                <a:solidFill>
                  <a:schemeClr val="tx2"/>
                </a:solidFill>
                <a:latin typeface="Trebuchet MS"/>
                <a:cs typeface="Trebuchet MS"/>
              </a:rPr>
              <a:t>makin</a:t>
            </a:r>
            <a:r>
              <a:rPr sz="3600" spc="-1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360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sz="3600" spc="-15" dirty="0" smtClean="0">
                <a:solidFill>
                  <a:schemeClr val="tx2"/>
                </a:solidFill>
                <a:latin typeface="Trebuchet MS"/>
                <a:cs typeface="Trebuchet MS"/>
              </a:rPr>
              <a:t>a SPLASH!</a:t>
            </a:r>
            <a:endParaRPr sz="36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 descr="C:\Users\Barb and Jerry\Pictures\Barbs B Day\BARB12-14-14\IMG_1771AC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65" y="1943757"/>
            <a:ext cx="4087950" cy="27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98548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We’re having some fun!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2279015" y="2886100"/>
            <a:ext cx="6186170" cy="321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8515">
              <a:lnSpc>
                <a:spcPts val="4690"/>
              </a:lnSpc>
            </a:pPr>
            <a:r>
              <a:rPr sz="4000" b="1" spc="-120" dirty="0">
                <a:solidFill>
                  <a:srgbClr val="008000"/>
                </a:solidFill>
                <a:latin typeface="Trebuchet MS"/>
                <a:cs typeface="Trebuchet MS"/>
              </a:rPr>
              <a:t>E</a:t>
            </a:r>
            <a:r>
              <a:rPr sz="4000" b="1" spc="-60" dirty="0">
                <a:solidFill>
                  <a:srgbClr val="008000"/>
                </a:solidFill>
                <a:latin typeface="Trebuchet MS"/>
                <a:cs typeface="Trebuchet MS"/>
              </a:rPr>
              <a:t>n</a:t>
            </a:r>
            <a:r>
              <a:rPr sz="4000" b="1" spc="180" dirty="0">
                <a:solidFill>
                  <a:srgbClr val="008000"/>
                </a:solidFill>
                <a:latin typeface="Trebuchet MS"/>
                <a:cs typeface="Trebuchet MS"/>
              </a:rPr>
              <a:t>g</a:t>
            </a:r>
            <a:r>
              <a:rPr sz="4000" b="1" spc="85" dirty="0">
                <a:solidFill>
                  <a:srgbClr val="008000"/>
                </a:solidFill>
                <a:latin typeface="Trebuchet MS"/>
                <a:cs typeface="Trebuchet MS"/>
              </a:rPr>
              <a:t>a</a:t>
            </a:r>
            <a:r>
              <a:rPr sz="4000" b="1" spc="320" dirty="0">
                <a:solidFill>
                  <a:srgbClr val="008000"/>
                </a:solidFill>
                <a:latin typeface="Trebuchet MS"/>
                <a:cs typeface="Trebuchet MS"/>
              </a:rPr>
              <a:t>g</a:t>
            </a:r>
            <a:r>
              <a:rPr sz="4000" b="1" spc="-110" dirty="0">
                <a:solidFill>
                  <a:srgbClr val="008000"/>
                </a:solidFill>
                <a:latin typeface="Trebuchet MS"/>
                <a:cs typeface="Trebuchet MS"/>
              </a:rPr>
              <a:t>i</a:t>
            </a:r>
            <a:r>
              <a:rPr sz="4000" b="1" spc="-180" dirty="0">
                <a:solidFill>
                  <a:srgbClr val="008000"/>
                </a:solidFill>
                <a:latin typeface="Trebuchet MS"/>
                <a:cs typeface="Trebuchet MS"/>
              </a:rPr>
              <a:t>n</a:t>
            </a:r>
            <a:r>
              <a:rPr sz="4000" b="1" spc="150" dirty="0">
                <a:solidFill>
                  <a:srgbClr val="008000"/>
                </a:solidFill>
                <a:latin typeface="Trebuchet MS"/>
                <a:cs typeface="Trebuchet MS"/>
              </a:rPr>
              <a:t>g</a:t>
            </a:r>
            <a:r>
              <a:rPr sz="4000" b="1" spc="-280" dirty="0">
                <a:solidFill>
                  <a:srgbClr val="008000"/>
                </a:solidFill>
                <a:latin typeface="Trebuchet MS"/>
                <a:cs typeface="Trebuchet MS"/>
              </a:rPr>
              <a:t>,</a:t>
            </a:r>
            <a:r>
              <a:rPr sz="4000" b="1" spc="175" dirty="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FF00FF"/>
                </a:solidFill>
                <a:latin typeface="Lucida Fax"/>
                <a:cs typeface="Lucida Fax"/>
              </a:rPr>
              <a:t>SO</a:t>
            </a:r>
            <a:r>
              <a:rPr sz="4000" b="1" spc="-5" dirty="0">
                <a:solidFill>
                  <a:srgbClr val="FF00FF"/>
                </a:solidFill>
                <a:latin typeface="Lucida Fax"/>
                <a:cs typeface="Lucida Fax"/>
              </a:rPr>
              <a:t>CIAL</a:t>
            </a:r>
            <a:endParaRPr sz="4000" dirty="0">
              <a:latin typeface="Lucida Fax"/>
              <a:cs typeface="Lucida Fax"/>
            </a:endParaRPr>
          </a:p>
          <a:p>
            <a:pPr marL="12700">
              <a:lnSpc>
                <a:spcPts val="3890"/>
              </a:lnSpc>
            </a:pPr>
            <a:r>
              <a:rPr sz="3600" b="1" spc="265" dirty="0">
                <a:solidFill>
                  <a:srgbClr val="FF6600"/>
                </a:solidFill>
                <a:latin typeface="Calibri"/>
                <a:cs typeface="Calibri"/>
              </a:rPr>
              <a:t>C</a:t>
            </a:r>
            <a:r>
              <a:rPr sz="3600" b="1" spc="114" dirty="0">
                <a:solidFill>
                  <a:srgbClr val="FF6600"/>
                </a:solidFill>
                <a:latin typeface="Calibri"/>
                <a:cs typeface="Calibri"/>
              </a:rPr>
              <a:t>o</a:t>
            </a:r>
            <a:r>
              <a:rPr sz="3600" b="1" spc="85" dirty="0">
                <a:solidFill>
                  <a:srgbClr val="FF6600"/>
                </a:solidFill>
                <a:latin typeface="Calibri"/>
                <a:cs typeface="Calibri"/>
              </a:rPr>
              <a:t>n</a:t>
            </a:r>
            <a:r>
              <a:rPr sz="3600" b="1" spc="90" dirty="0">
                <a:solidFill>
                  <a:srgbClr val="FF6600"/>
                </a:solidFill>
                <a:latin typeface="Calibri"/>
                <a:cs typeface="Calibri"/>
              </a:rPr>
              <a:t>te</a:t>
            </a:r>
            <a:r>
              <a:rPr sz="3600" b="1" spc="85" dirty="0">
                <a:solidFill>
                  <a:srgbClr val="FF6600"/>
                </a:solidFill>
                <a:latin typeface="Calibri"/>
                <a:cs typeface="Calibri"/>
              </a:rPr>
              <a:t>n</a:t>
            </a:r>
            <a:r>
              <a:rPr sz="3600" b="1" spc="185" dirty="0">
                <a:solidFill>
                  <a:srgbClr val="FF6600"/>
                </a:solidFill>
                <a:latin typeface="Calibri"/>
                <a:cs typeface="Calibri"/>
              </a:rPr>
              <a:t>t</a:t>
            </a:r>
            <a:r>
              <a:rPr sz="3600" b="1" spc="-4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3600" b="1" spc="245" dirty="0">
                <a:solidFill>
                  <a:srgbClr val="FF6600"/>
                </a:solidFill>
                <a:latin typeface="Calibri"/>
                <a:cs typeface="Calibri"/>
              </a:rPr>
              <a:t>C</a:t>
            </a:r>
            <a:r>
              <a:rPr sz="3600" b="1" spc="135" dirty="0">
                <a:solidFill>
                  <a:srgbClr val="FF6600"/>
                </a:solidFill>
                <a:latin typeface="Calibri"/>
                <a:cs typeface="Calibri"/>
              </a:rPr>
              <a:t>r</a:t>
            </a:r>
            <a:r>
              <a:rPr sz="3600" b="1" spc="50" dirty="0">
                <a:solidFill>
                  <a:srgbClr val="FF6600"/>
                </a:solidFill>
                <a:latin typeface="Calibri"/>
                <a:cs typeface="Calibri"/>
              </a:rPr>
              <a:t>e</a:t>
            </a:r>
            <a:r>
              <a:rPr sz="3600" b="1" spc="30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3600" b="1" spc="130" dirty="0">
                <a:solidFill>
                  <a:srgbClr val="FF6600"/>
                </a:solidFill>
                <a:latin typeface="Calibri"/>
                <a:cs typeface="Calibri"/>
              </a:rPr>
              <a:t>ting</a:t>
            </a:r>
            <a:endParaRPr sz="3600" dirty="0">
              <a:latin typeface="Calibri"/>
              <a:cs typeface="Calibri"/>
            </a:endParaRPr>
          </a:p>
          <a:p>
            <a:pPr marL="404495" algn="ctr">
              <a:lnSpc>
                <a:spcPts val="3520"/>
              </a:lnSpc>
              <a:tabLst>
                <a:tab pos="3773804" algn="l"/>
              </a:tabLst>
            </a:pPr>
            <a:r>
              <a:rPr sz="3200" spc="790" dirty="0">
                <a:solidFill>
                  <a:srgbClr val="5968B0"/>
                </a:solidFill>
                <a:latin typeface="Calibri"/>
                <a:cs typeface="Calibri"/>
              </a:rPr>
              <a:t>E</a:t>
            </a:r>
            <a:r>
              <a:rPr sz="3200" spc="484" dirty="0">
                <a:solidFill>
                  <a:srgbClr val="5968B0"/>
                </a:solidFill>
                <a:latin typeface="Calibri"/>
                <a:cs typeface="Calibri"/>
              </a:rPr>
              <a:t>a</a:t>
            </a:r>
            <a:r>
              <a:rPr sz="3200" spc="630" dirty="0">
                <a:solidFill>
                  <a:srgbClr val="5968B0"/>
                </a:solidFill>
                <a:latin typeface="Calibri"/>
                <a:cs typeface="Calibri"/>
              </a:rPr>
              <a:t>r</a:t>
            </a:r>
            <a:r>
              <a:rPr sz="3200" spc="700" dirty="0">
                <a:solidFill>
                  <a:srgbClr val="5968B0"/>
                </a:solidFill>
                <a:latin typeface="Calibri"/>
                <a:cs typeface="Calibri"/>
              </a:rPr>
              <a:t>n</a:t>
            </a:r>
            <a:r>
              <a:rPr sz="3200" spc="480" dirty="0">
                <a:solidFill>
                  <a:srgbClr val="5968B0"/>
                </a:solidFill>
                <a:latin typeface="Calibri"/>
                <a:cs typeface="Calibri"/>
              </a:rPr>
              <a:t>e</a:t>
            </a:r>
            <a:r>
              <a:rPr sz="3200" spc="805" dirty="0">
                <a:solidFill>
                  <a:srgbClr val="5968B0"/>
                </a:solidFill>
                <a:latin typeface="Calibri"/>
                <a:cs typeface="Calibri"/>
              </a:rPr>
              <a:t>d</a:t>
            </a:r>
            <a:r>
              <a:rPr sz="3200" spc="165" dirty="0">
                <a:solidFill>
                  <a:srgbClr val="5968B0"/>
                </a:solidFill>
                <a:latin typeface="Calibri"/>
                <a:cs typeface="Calibri"/>
              </a:rPr>
              <a:t> </a:t>
            </a:r>
            <a:r>
              <a:rPr sz="3200" spc="190" dirty="0">
                <a:solidFill>
                  <a:srgbClr val="5968B0"/>
                </a:solidFill>
                <a:latin typeface="Calibri"/>
                <a:cs typeface="Calibri"/>
              </a:rPr>
              <a:t>M</a:t>
            </a:r>
            <a:r>
              <a:rPr sz="3200" spc="200" dirty="0">
                <a:solidFill>
                  <a:srgbClr val="5968B0"/>
                </a:solidFill>
                <a:latin typeface="Calibri"/>
                <a:cs typeface="Calibri"/>
              </a:rPr>
              <a:t>e</a:t>
            </a:r>
            <a:r>
              <a:rPr sz="3200" spc="935" dirty="0">
                <a:solidFill>
                  <a:srgbClr val="5968B0"/>
                </a:solidFill>
                <a:latin typeface="Calibri"/>
                <a:cs typeface="Calibri"/>
              </a:rPr>
              <a:t>d</a:t>
            </a:r>
            <a:r>
              <a:rPr sz="3200" spc="555" dirty="0">
                <a:solidFill>
                  <a:srgbClr val="5968B0"/>
                </a:solidFill>
                <a:latin typeface="Calibri"/>
                <a:cs typeface="Calibri"/>
              </a:rPr>
              <a:t>i</a:t>
            </a:r>
            <a:r>
              <a:rPr sz="3200" spc="655" dirty="0">
                <a:solidFill>
                  <a:srgbClr val="5968B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5968B0"/>
                </a:solidFill>
                <a:latin typeface="Calibri"/>
                <a:cs typeface="Calibri"/>
              </a:rPr>
              <a:t>	</a:t>
            </a:r>
            <a:r>
              <a:rPr sz="3200" spc="560" dirty="0">
                <a:solidFill>
                  <a:srgbClr val="5968B0"/>
                </a:solidFill>
                <a:latin typeface="Calibri"/>
                <a:cs typeface="Calibri"/>
              </a:rPr>
              <a:t>P</a:t>
            </a:r>
            <a:r>
              <a:rPr sz="3200" spc="515" dirty="0">
                <a:solidFill>
                  <a:srgbClr val="5968B0"/>
                </a:solidFill>
                <a:latin typeface="Calibri"/>
                <a:cs typeface="Calibri"/>
              </a:rPr>
              <a:t>r</a:t>
            </a:r>
            <a:r>
              <a:rPr sz="3200" spc="760" dirty="0">
                <a:solidFill>
                  <a:srgbClr val="5968B0"/>
                </a:solidFill>
                <a:latin typeface="Calibri"/>
                <a:cs typeface="Calibri"/>
              </a:rPr>
              <a:t>o</a:t>
            </a:r>
            <a:r>
              <a:rPr sz="3200" spc="865" dirty="0">
                <a:solidFill>
                  <a:srgbClr val="5968B0"/>
                </a:solidFill>
                <a:latin typeface="Calibri"/>
                <a:cs typeface="Calibri"/>
              </a:rPr>
              <a:t>d</a:t>
            </a:r>
            <a:r>
              <a:rPr sz="3200" spc="675" dirty="0">
                <a:solidFill>
                  <a:srgbClr val="5968B0"/>
                </a:solidFill>
                <a:latin typeface="Calibri"/>
                <a:cs typeface="Calibri"/>
              </a:rPr>
              <a:t>uc</a:t>
            </a:r>
            <a:r>
              <a:rPr sz="3200" spc="325" dirty="0">
                <a:solidFill>
                  <a:srgbClr val="5968B0"/>
                </a:solidFill>
                <a:latin typeface="Calibri"/>
                <a:cs typeface="Calibri"/>
              </a:rPr>
              <a:t>i</a:t>
            </a:r>
            <a:r>
              <a:rPr sz="3200" spc="555" dirty="0">
                <a:solidFill>
                  <a:srgbClr val="5968B0"/>
                </a:solidFill>
                <a:latin typeface="Calibri"/>
                <a:cs typeface="Calibri"/>
              </a:rPr>
              <a:t>n</a:t>
            </a:r>
            <a:r>
              <a:rPr sz="3200" spc="660" dirty="0">
                <a:solidFill>
                  <a:srgbClr val="5968B0"/>
                </a:solidFill>
                <a:latin typeface="Calibri"/>
                <a:cs typeface="Calibri"/>
              </a:rPr>
              <a:t>g</a:t>
            </a:r>
            <a:endParaRPr sz="3200" dirty="0">
              <a:latin typeface="Calibri"/>
              <a:cs typeface="Calibri"/>
            </a:endParaRPr>
          </a:p>
          <a:p>
            <a:pPr marL="299720" algn="ctr">
              <a:lnSpc>
                <a:spcPts val="3840"/>
              </a:lnSpc>
            </a:pP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BWP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b="1" spc="-13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ogram!</a:t>
            </a:r>
            <a:endParaRPr sz="3200" dirty="0">
              <a:latin typeface="Arial"/>
              <a:cs typeface="Arial"/>
            </a:endParaRPr>
          </a:p>
          <a:p>
            <a:pPr marL="855980">
              <a:lnSpc>
                <a:spcPts val="6984"/>
              </a:lnSpc>
              <a:spcBef>
                <a:spcPts val="2210"/>
              </a:spcBef>
            </a:pPr>
            <a:endParaRPr sz="5850" dirty="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98835" y="2093132"/>
            <a:ext cx="544131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EXCITIN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200" b="1" spc="50" dirty="0">
                <a:latin typeface="Arial"/>
                <a:cs typeface="Arial"/>
              </a:rPr>
              <a:t>,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5968B0"/>
                </a:solidFill>
                <a:latin typeface="Courier New"/>
                <a:cs typeface="Courier New"/>
              </a:rPr>
              <a:t>Different</a:t>
            </a:r>
            <a:endParaRPr sz="4800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7300" y="495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Coming March 1- 31, 2015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243" y="780031"/>
            <a:ext cx="663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tx2"/>
                </a:solidFill>
              </a:rPr>
              <a:t>Our 2015 Campaign</a:t>
            </a:r>
            <a:endParaRPr lang="en-US" sz="48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clrChange>
              <a:clrFrom>
                <a:srgbClr val="EBF5FE"/>
              </a:clrFrom>
              <a:clrTo>
                <a:srgbClr val="EBF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6248400" cy="284162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3086100" y="838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It’s called…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62000" y="1981200"/>
            <a:ext cx="6212839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6805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ai</a:t>
            </a:r>
            <a:r>
              <a:rPr sz="4000" spc="-20" dirty="0" smtClean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4000" spc="-245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4000" spc="-235" dirty="0" smtClean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sz="4000" spc="-5" dirty="0" smtClean="0">
                <a:solidFill>
                  <a:schemeClr val="tx2"/>
                </a:solidFill>
                <a:latin typeface="Trebuchet MS"/>
                <a:cs typeface="Trebuchet MS"/>
              </a:rPr>
              <a:t>w</a:t>
            </a:r>
            <a:r>
              <a:rPr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sz="4000" spc="-20" dirty="0" smtClean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ene</a:t>
            </a:r>
            <a:r>
              <a:rPr sz="4000" spc="-20" dirty="0" smtClean="0">
                <a:solidFill>
                  <a:schemeClr val="tx2"/>
                </a:solidFill>
                <a:latin typeface="Trebuchet MS"/>
                <a:cs typeface="Trebuchet MS"/>
              </a:rPr>
              <a:t>ss</a:t>
            </a:r>
            <a:endParaRPr lang="en-US" sz="4000" spc="-2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584200" indent="-571500">
              <a:lnSpc>
                <a:spcPts val="6805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4000" spc="-20" dirty="0" smtClean="0">
                <a:solidFill>
                  <a:schemeClr val="tx2"/>
                </a:solidFill>
                <a:latin typeface="Trebuchet MS"/>
                <a:cs typeface="Trebuchet MS"/>
              </a:rPr>
              <a:t>Gain Participation</a:t>
            </a:r>
          </a:p>
          <a:p>
            <a:pPr marL="584200" indent="-571500">
              <a:lnSpc>
                <a:spcPts val="6805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4000" spc="-20" dirty="0" smtClean="0">
                <a:solidFill>
                  <a:schemeClr val="tx2"/>
                </a:solidFill>
                <a:latin typeface="Trebuchet MS"/>
                <a:cs typeface="Trebuchet MS"/>
              </a:rPr>
              <a:t>Increase Conservation (and conversation!)</a:t>
            </a:r>
            <a:endParaRPr sz="40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6800" y="4688973"/>
            <a:ext cx="4697868" cy="256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863679"/>
            <a:ext cx="63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Our Goals: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245452">
            <a:off x="5051918" y="1562228"/>
            <a:ext cx="4579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The BWP is SOCIAL!</a:t>
            </a:r>
            <a:endParaRPr lang="en-US" sz="44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3401" y="4011391"/>
            <a:ext cx="2193535" cy="28252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3089" y="1654941"/>
            <a:ext cx="3401597" cy="340159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4322" y="2139481"/>
            <a:ext cx="1925745" cy="243251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8568" y="4687599"/>
            <a:ext cx="2870304" cy="228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9502" y="658549"/>
            <a:ext cx="1284745" cy="73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7047" y="883805"/>
            <a:ext cx="1848333" cy="976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13924" y="2110906"/>
            <a:ext cx="414834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114" dirty="0">
                <a:solidFill>
                  <a:schemeClr val="tx2"/>
                </a:solidFill>
              </a:rPr>
              <a:t>One lucky winner will be selected to win</a:t>
            </a:r>
            <a:r>
              <a:rPr lang="en-US" sz="2400" spc="-114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spc="-114" dirty="0" err="1">
                <a:solidFill>
                  <a:schemeClr val="tx2"/>
                </a:solidFill>
              </a:rPr>
              <a:t>WaterOptimizer</a:t>
            </a:r>
            <a:r>
              <a:rPr lang="en-US" sz="2400" spc="-114" dirty="0" smtClean="0">
                <a:solidFill>
                  <a:schemeClr val="tx2"/>
                </a:solidFill>
              </a:rPr>
              <a:t>® irrigation system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spc="-114" dirty="0" smtClean="0">
                <a:solidFill>
                  <a:schemeClr val="tx2"/>
                </a:solidFill>
              </a:rPr>
              <a:t>New Energy and Water Saving Fridge, Washer/Dryer, Dishwasher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spc="-114" dirty="0" smtClean="0">
                <a:solidFill>
                  <a:schemeClr val="tx2"/>
                </a:solidFill>
              </a:rPr>
              <a:t>Fixtures for kitchen and bath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spc="-114" dirty="0" err="1">
                <a:solidFill>
                  <a:schemeClr val="tx2"/>
                </a:solidFill>
              </a:rPr>
              <a:t>WaterSense</a:t>
            </a:r>
            <a:r>
              <a:rPr lang="en-US" sz="2400" spc="-114" dirty="0" smtClean="0">
                <a:solidFill>
                  <a:schemeClr val="tx2"/>
                </a:solidFill>
              </a:rPr>
              <a:t>® Toilets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83212" y="1220704"/>
            <a:ext cx="8091975" cy="738664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The Grand Prize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509</Words>
  <Application>Microsoft Office PowerPoint</Application>
  <PresentationFormat>Custom</PresentationFormat>
  <Paragraphs>105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Goals &amp; Objectives</vt:lpstr>
      <vt:lpstr>Program Accomplishments </vt:lpstr>
      <vt:lpstr>Dania Beach is a  Great Partner!</vt:lpstr>
      <vt:lpstr>PowerPoint Presentation</vt:lpstr>
      <vt:lpstr>PowerPoint Presentation</vt:lpstr>
      <vt:lpstr>PowerPoint Presentation</vt:lpstr>
      <vt:lpstr>PowerPoint Presentation</vt:lpstr>
      <vt:lpstr>The Grand Prize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the City of Dania Beach Celebrate a Winner?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and Jerry</dc:creator>
  <cp:lastModifiedBy>Stilson, Louise</cp:lastModifiedBy>
  <cp:revision>77</cp:revision>
  <cp:lastPrinted>2015-01-29T13:41:37Z</cp:lastPrinted>
  <dcterms:created xsi:type="dcterms:W3CDTF">2015-01-29T06:38:17Z</dcterms:created>
  <dcterms:modified xsi:type="dcterms:W3CDTF">2015-02-13T18:51:07Z</dcterms:modified>
</cp:coreProperties>
</file>